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3"/>
  </p:sldMasterIdLst>
  <p:notesMasterIdLst>
    <p:notesMasterId r:id="rId34"/>
  </p:notesMasterIdLst>
  <p:handoutMasterIdLst>
    <p:handoutMasterId r:id="rId35"/>
  </p:handoutMasterIdLst>
  <p:sldIdLst>
    <p:sldId id="484" r:id="rId4"/>
    <p:sldId id="562" r:id="rId5"/>
    <p:sldId id="564" r:id="rId6"/>
    <p:sldId id="566" r:id="rId7"/>
    <p:sldId id="567" r:id="rId8"/>
    <p:sldId id="568" r:id="rId9"/>
    <p:sldId id="569" r:id="rId10"/>
    <p:sldId id="570" r:id="rId11"/>
    <p:sldId id="571" r:id="rId12"/>
    <p:sldId id="572" r:id="rId13"/>
    <p:sldId id="573" r:id="rId14"/>
    <p:sldId id="574" r:id="rId15"/>
    <p:sldId id="575" r:id="rId16"/>
    <p:sldId id="576" r:id="rId17"/>
    <p:sldId id="577" r:id="rId18"/>
    <p:sldId id="578" r:id="rId19"/>
    <p:sldId id="579" r:id="rId20"/>
    <p:sldId id="580" r:id="rId21"/>
    <p:sldId id="581" r:id="rId22"/>
    <p:sldId id="582" r:id="rId23"/>
    <p:sldId id="583" r:id="rId24"/>
    <p:sldId id="584" r:id="rId25"/>
    <p:sldId id="585" r:id="rId26"/>
    <p:sldId id="586" r:id="rId27"/>
    <p:sldId id="587" r:id="rId28"/>
    <p:sldId id="588" r:id="rId29"/>
    <p:sldId id="589" r:id="rId30"/>
    <p:sldId id="591" r:id="rId31"/>
    <p:sldId id="590" r:id="rId32"/>
    <p:sldId id="592" r:id="rId33"/>
  </p:sldIdLst>
  <p:sldSz cx="9144000" cy="6858000" type="screen4x3"/>
  <p:notesSz cx="6858000" cy="9144000"/>
  <p:custDataLst>
    <p:tags r:id="rId40"/>
  </p:custDataLst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1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湫晗 苗" initials="湫苗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ABD"/>
    <a:srgbClr val="0A9DCD"/>
    <a:srgbClr val="0C4296"/>
    <a:srgbClr val="F3F5F2"/>
    <a:srgbClr val="0085B8"/>
    <a:srgbClr val="0000FF"/>
    <a:srgbClr val="FFF887"/>
    <a:srgbClr val="FFF357"/>
    <a:srgbClr val="31732A"/>
    <a:srgbClr val="2F70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9703" autoAdjust="0"/>
    <p:restoredTop sz="96846" autoAdjust="0"/>
  </p:normalViewPr>
  <p:slideViewPr>
    <p:cSldViewPr snapToGrid="0" snapToObjects="1" showGuides="1">
      <p:cViewPr varScale="1">
        <p:scale>
          <a:sx n="47" d="100"/>
          <a:sy n="47" d="100"/>
        </p:scale>
        <p:origin x="-96" y="-492"/>
      </p:cViewPr>
      <p:guideLst>
        <p:guide orient="horz" pos="2160"/>
        <p:guide pos="28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0" Type="http://schemas.openxmlformats.org/officeDocument/2006/relationships/tags" Target="tags/tag191.xml"/><Relationship Id="rId4" Type="http://schemas.openxmlformats.org/officeDocument/2006/relationships/slide" Target="slides/slide1.xml"/><Relationship Id="rId39" Type="http://schemas.openxmlformats.org/officeDocument/2006/relationships/commentAuthors" Target="commentAuthors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handoutMaster" Target="handoutMasters/handoutMaster1.xml"/><Relationship Id="rId34" Type="http://schemas.openxmlformats.org/officeDocument/2006/relationships/notesMaster" Target="notesMasters/notesMaster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1A76583-3782-4EF4-9450-C5F1A1C9C677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E2EF73C-2943-45EC-9FEB-08B25E33F3D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image" Target="../media/image1.jpe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0" Type="http://schemas.openxmlformats.org/officeDocument/2006/relationships/tags" Target="../tags/tag2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image" Target="../media/image1.jpeg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98.xml"/><Relationship Id="rId7" Type="http://schemas.openxmlformats.org/officeDocument/2006/relationships/tags" Target="../tags/tag97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tags" Target="../tags/tag112.xm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0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E2D3E-DBF2-4C52-B3B1-5381BB05762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9732-C549-40D5-825A-94A41F8A969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EFD2F-C49F-4954-8BFC-933DA3A0166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89AE6-2F9F-49DB-AF5B-B16F3F85DD0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DF366-777B-443B-8040-CF7F15BB2A9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85C9-CAAB-4B41-A27E-D0C8F430CD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13000" b="-2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1" name="组合 269"/>
          <p:cNvGrpSpPr/>
          <p:nvPr>
            <p:custDataLst>
              <p:tags r:id="rId7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" name="Oval 10"/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Freeform 32"/>
            <p:cNvSpPr>
              <a:spLocks noEditPoints="1"/>
            </p:cNvSpPr>
            <p:nvPr>
              <p:custDataLst>
                <p:tags r:id="rId9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  <p:custDataLst>
              <p:tags r:id="rId10"/>
            </p:custDataLst>
          </p:nvPr>
        </p:nvSpPr>
        <p:spPr>
          <a:xfrm>
            <a:off x="1567123" y="4091305"/>
            <a:ext cx="6858000" cy="67818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33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11"/>
            </p:custDataLst>
          </p:nvPr>
        </p:nvSpPr>
        <p:spPr>
          <a:xfrm>
            <a:off x="1567123" y="5020470"/>
            <a:ext cx="6857999" cy="470795"/>
          </a:xfrm>
        </p:spPr>
        <p:txBody>
          <a:bodyPr anchor="t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-685800" y="1825625"/>
            <a:ext cx="10515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>
            <p:custDataLst>
              <p:tags r:id="rId2"/>
            </p:custDataLst>
          </p:nvPr>
        </p:nvSpPr>
        <p:spPr>
          <a:xfrm>
            <a:off x="0" y="1259205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任意多边形 7"/>
          <p:cNvSpPr/>
          <p:nvPr>
            <p:custDataLst>
              <p:tags r:id="rId3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0" y="2492137"/>
            <a:ext cx="9144953" cy="26503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5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2367642" y="4072775"/>
            <a:ext cx="6506936" cy="567000"/>
          </a:xfrm>
        </p:spPr>
        <p:txBody>
          <a:bodyPr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2367641" y="4908072"/>
            <a:ext cx="6506936" cy="57952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286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291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530820"/>
            <a:ext cx="7886700" cy="994172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9841" y="1864436"/>
            <a:ext cx="3868340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9841" y="3059707"/>
            <a:ext cx="3868340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29150" y="1864436"/>
            <a:ext cx="3887391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29150" y="3059707"/>
            <a:ext cx="3887391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0" y="657225"/>
            <a:ext cx="3123900" cy="1200150"/>
          </a:xfrm>
        </p:spPr>
        <p:txBody>
          <a:bodyPr anchor="t" anchorCtr="0">
            <a:normAutofit/>
          </a:bodyPr>
          <a:lstStyle>
            <a:lvl1pPr>
              <a:defRPr sz="2700"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3888000" y="1132650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0" y="2533849"/>
            <a:ext cx="3123900" cy="2858691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latin typeface="+mn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2BFB5-FF29-4DCF-B5EA-AEE71D2925B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8619F-A338-4DC7-8D27-A12179085D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686675" y="1091605"/>
            <a:ext cx="828674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28649" y="1091605"/>
            <a:ext cx="6879431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28650" y="1246414"/>
            <a:ext cx="7886700" cy="416922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5"/>
            <a:stretch>
              <a:fillRect t="-21000" b="-1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任意多边形 8"/>
          <p:cNvSpPr/>
          <p:nvPr>
            <p:custDataLst>
              <p:tags r:id="rId6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2367643" y="4106978"/>
            <a:ext cx="6767309" cy="706501"/>
          </a:xfrm>
        </p:spPr>
        <p:txBody>
          <a:bodyPr lIns="90000" tIns="46800" rIns="90000" bIns="468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2358170" y="5081488"/>
            <a:ext cx="6776781" cy="4308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grpSp>
        <p:nvGrpSpPr>
          <p:cNvPr id="12" name="组合 269"/>
          <p:cNvGrpSpPr/>
          <p:nvPr>
            <p:custDataLst>
              <p:tags r:id="rId12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" name="Oval 10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Freeform 32"/>
            <p:cNvSpPr>
              <a:spLocks noEditPoints="1"/>
            </p:cNvSpPr>
            <p:nvPr>
              <p:custDataLst>
                <p:tags r:id="rId14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304200"/>
            <a:ext cx="87048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961200" y="133965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960835" y="259425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88065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227565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1405930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9000" y="8595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59000" y="17631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59581" y="323685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9144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740250"/>
            <a:ext cx="8232300" cy="423900"/>
          </a:xfrm>
        </p:spPr>
        <p:txBody>
          <a:bodyPr anchor="ctr"/>
          <a:lstStyle>
            <a:lvl1pPr algn="ctr"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20826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530685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34700" y="292846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34700" y="20250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681800" y="20250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429300" y="491445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4689900" y="491085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1576668"/>
            <a:ext cx="9144000" cy="370466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637550"/>
            <a:ext cx="6858000" cy="1790100"/>
          </a:xfrm>
        </p:spPr>
        <p:txBody>
          <a:bodyPr anchor="b"/>
          <a:lstStyle>
            <a:lvl1pPr algn="ctr">
              <a:defRPr sz="45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40698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AC365-9AC6-4121-A977-0334C004DD3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EA12A-8CCD-44DE-BFFA-E7984E4537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C3EAB-0340-432F-B926-649D4B6664F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7C91D-8B97-4271-B5A1-AE01D61F24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F10B6-9F03-43CF-9B53-8C598C9E54D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63A96-2454-49FC-B061-D54C1ADE65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8214A-A5F4-4C8D-89BA-80AFED4FA82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3621F-2684-4007-8346-81B44F0F315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FAA97-2BED-4541-A3C3-DDDD054CE71C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817F9-8A3A-4927-A066-41E629997F9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AE1B8-A378-4C90-9AF4-8C47144951F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66B5F-ABCD-436A-A588-FA5257843B3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A8F54-C7B0-484C-8660-8DBCAD3DEC4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E11EC-D0EE-4786-8623-7F314F52683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5" Type="http://schemas.openxmlformats.org/officeDocument/2006/relationships/theme" Target="../theme/theme2.xml"/><Relationship Id="rId24" Type="http://schemas.openxmlformats.org/officeDocument/2006/relationships/tags" Target="../tags/tag126.xml"/><Relationship Id="rId23" Type="http://schemas.openxmlformats.org/officeDocument/2006/relationships/tags" Target="../tags/tag125.xml"/><Relationship Id="rId22" Type="http://schemas.openxmlformats.org/officeDocument/2006/relationships/tags" Target="../tags/tag124.xml"/><Relationship Id="rId21" Type="http://schemas.openxmlformats.org/officeDocument/2006/relationships/tags" Target="../tags/tag123.xml"/><Relationship Id="rId20" Type="http://schemas.openxmlformats.org/officeDocument/2006/relationships/tags" Target="../tags/tag122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121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17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CF29BEC-490D-4AF3-81B3-5465A1E92A2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E6ABF48-D27C-4D46-98FD-952E0E32384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28650" y="113109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28650" y="222646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286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3AF26454-18F3-4682-85CD-2E9D3BF5A2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28950" y="562451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20B1BF28-F930-49E4-85CE-AE60C16D92B0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ea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ea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27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50.xml"/><Relationship Id="rId2" Type="http://schemas.openxmlformats.org/officeDocument/2006/relationships/tags" Target="../tags/tag149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52.xml"/><Relationship Id="rId3" Type="http://schemas.openxmlformats.org/officeDocument/2006/relationships/image" Target="../media/image5.png"/><Relationship Id="rId2" Type="http://schemas.openxmlformats.org/officeDocument/2006/relationships/tags" Target="../tags/tag151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54.xml"/><Relationship Id="rId4" Type="http://schemas.openxmlformats.org/officeDocument/2006/relationships/image" Target="../media/image7.png"/><Relationship Id="rId3" Type="http://schemas.openxmlformats.org/officeDocument/2006/relationships/tags" Target="../tags/tag153.xml"/><Relationship Id="rId2" Type="http://schemas.openxmlformats.org/officeDocument/2006/relationships/image" Target="../media/image6.png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56.xml"/><Relationship Id="rId3" Type="http://schemas.openxmlformats.org/officeDocument/2006/relationships/image" Target="../media/image8.png"/><Relationship Id="rId2" Type="http://schemas.openxmlformats.org/officeDocument/2006/relationships/tags" Target="../tags/tag155.xml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58.xml"/><Relationship Id="rId2" Type="http://schemas.openxmlformats.org/officeDocument/2006/relationships/tags" Target="../tags/tag157.xml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60.xml"/><Relationship Id="rId4" Type="http://schemas.openxmlformats.org/officeDocument/2006/relationships/image" Target="../media/image9.png"/><Relationship Id="rId3" Type="http://schemas.openxmlformats.org/officeDocument/2006/relationships/oleObject" Target="../embeddings/oleObject1.bin"/><Relationship Id="rId2" Type="http://schemas.openxmlformats.org/officeDocument/2006/relationships/tags" Target="../tags/tag159.xml"/><Relationship Id="rId1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62.xml"/><Relationship Id="rId2" Type="http://schemas.openxmlformats.org/officeDocument/2006/relationships/tags" Target="../tags/tag161.xml"/><Relationship Id="rId1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64.xml"/><Relationship Id="rId2" Type="http://schemas.openxmlformats.org/officeDocument/2006/relationships/tags" Target="../tags/tag163.xml"/><Relationship Id="rId1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66.xml"/><Relationship Id="rId3" Type="http://schemas.openxmlformats.org/officeDocument/2006/relationships/image" Target="../media/image10.png"/><Relationship Id="rId2" Type="http://schemas.openxmlformats.org/officeDocument/2006/relationships/tags" Target="../tags/tag165.xml"/><Relationship Id="rId1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68.xml"/><Relationship Id="rId2" Type="http://schemas.openxmlformats.org/officeDocument/2006/relationships/tags" Target="../tags/tag167.xml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tags" Target="../tags/tag130.xml"/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72.xml"/><Relationship Id="rId2" Type="http://schemas.openxmlformats.org/officeDocument/2006/relationships/tags" Target="../tags/tag171.xml"/><Relationship Id="rId1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74.xml"/><Relationship Id="rId3" Type="http://schemas.openxmlformats.org/officeDocument/2006/relationships/image" Target="../media/image11.png"/><Relationship Id="rId2" Type="http://schemas.openxmlformats.org/officeDocument/2006/relationships/tags" Target="../tags/tag173.xml"/><Relationship Id="rId1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76.xml"/><Relationship Id="rId2" Type="http://schemas.openxmlformats.org/officeDocument/2006/relationships/tags" Target="../tags/tag175.xml"/><Relationship Id="rId1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2.vml"/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79.xml"/><Relationship Id="rId5" Type="http://schemas.openxmlformats.org/officeDocument/2006/relationships/image" Target="../media/image12.png"/><Relationship Id="rId4" Type="http://schemas.openxmlformats.org/officeDocument/2006/relationships/oleObject" Target="../embeddings/oleObject2.bin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81.xml"/><Relationship Id="rId2" Type="http://schemas.openxmlformats.org/officeDocument/2006/relationships/tags" Target="../tags/tag180.xml"/><Relationship Id="rId1" Type="http://schemas.openxmlformats.org/officeDocument/2006/relationships/image" Target="../media/image4.jpe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83.xml"/><Relationship Id="rId2" Type="http://schemas.openxmlformats.org/officeDocument/2006/relationships/tags" Target="../tags/tag182.xml"/><Relationship Id="rId1" Type="http://schemas.openxmlformats.org/officeDocument/2006/relationships/image" Target="../media/image4.jpe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85.xml"/><Relationship Id="rId2" Type="http://schemas.openxmlformats.org/officeDocument/2006/relationships/tags" Target="../tags/tag184.xml"/><Relationship Id="rId1" Type="http://schemas.openxmlformats.org/officeDocument/2006/relationships/image" Target="../media/image4.jpe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87.xml"/><Relationship Id="rId2" Type="http://schemas.openxmlformats.org/officeDocument/2006/relationships/tags" Target="../tags/tag186.xml"/><Relationship Id="rId1" Type="http://schemas.openxmlformats.org/officeDocument/2006/relationships/image" Target="../media/image4.jpe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88.xml"/><Relationship Id="rId2" Type="http://schemas.openxmlformats.org/officeDocument/2006/relationships/image" Target="../media/image13.png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tags" Target="../tags/tag190.xml"/><Relationship Id="rId1" Type="http://schemas.openxmlformats.org/officeDocument/2006/relationships/tags" Target="../tags/tag189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38.xml"/><Relationship Id="rId2" Type="http://schemas.openxmlformats.org/officeDocument/2006/relationships/tags" Target="../tags/tag137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40.xml"/><Relationship Id="rId2" Type="http://schemas.openxmlformats.org/officeDocument/2006/relationships/tags" Target="../tags/tag139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42.xml"/><Relationship Id="rId2" Type="http://schemas.openxmlformats.org/officeDocument/2006/relationships/tags" Target="../tags/tag141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44.xml"/><Relationship Id="rId2" Type="http://schemas.openxmlformats.org/officeDocument/2006/relationships/tags" Target="../tags/tag143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46.xml"/><Relationship Id="rId2" Type="http://schemas.openxmlformats.org/officeDocument/2006/relationships/tags" Target="../tags/tag145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48.xml"/><Relationship Id="rId2" Type="http://schemas.openxmlformats.org/officeDocument/2006/relationships/tags" Target="../tags/tag147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62274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1766570"/>
            <a:ext cx="9144635" cy="283845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>
            <a:glow rad="139700">
              <a:schemeClr val="bg1">
                <a:lumMod val="50000"/>
                <a:alpha val="40000"/>
              </a:schemeClr>
            </a:glow>
            <a:outerShdw blurRad="152400" dist="165100" dir="2700000" algn="tl" rotWithShape="0">
              <a:schemeClr val="bg1">
                <a:lumMod val="8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1978660"/>
            <a:ext cx="9144635" cy="2395220"/>
          </a:xfrm>
          <a:prstGeom prst="rect">
            <a:avLst/>
          </a:prstGeom>
          <a:solidFill>
            <a:srgbClr val="008AB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" name="五边形 1"/>
          <p:cNvSpPr/>
          <p:nvPr/>
        </p:nvSpPr>
        <p:spPr>
          <a:xfrm>
            <a:off x="0" y="289560"/>
            <a:ext cx="544195" cy="284480"/>
          </a:xfrm>
          <a:prstGeom prst="homePlate">
            <a:avLst/>
          </a:prstGeom>
          <a:solidFill>
            <a:srgbClr val="008ABD"/>
          </a:solidFill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54355" y="180975"/>
            <a:ext cx="16503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电工</a:t>
            </a:r>
            <a:r>
              <a:rPr lang="zh-CN" altLang="en-US" sz="2800">
                <a:ln w="13462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技术</a:t>
            </a:r>
            <a:endParaRPr lang="zh-CN" altLang="en-US" sz="2800">
              <a:ln w="13462">
                <a:solidFill>
                  <a:sysClr val="windowText" lastClr="000000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1505" y="6278913"/>
            <a:ext cx="3759129" cy="530403"/>
          </a:xfrm>
          <a:prstGeom prst="rect">
            <a:avLst/>
          </a:prstGeom>
        </p:spPr>
      </p:pic>
      <p:sp>
        <p:nvSpPr>
          <p:cNvPr id="6" name="Rectangle 3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638935" y="2237105"/>
            <a:ext cx="6287770" cy="69723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buClrTx/>
              <a:buSzTx/>
              <a:buFontTx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模块六　</a:t>
            </a:r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endParaRPr lang="en-US" altLang="zh-CN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8800" y="2934335"/>
            <a:ext cx="85864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供电与安全用电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48535" y="3780155"/>
            <a:ext cx="55384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单元</a:t>
            </a:r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6.3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　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安全用电</a:t>
            </a:r>
            <a:endParaRPr 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924560" y="1558925"/>
            <a:ext cx="7365365" cy="459549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．触电</a:t>
            </a:r>
            <a:r>
              <a:rPr lang="zh-CN" altLang="en-US" sz="28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方式</a:t>
            </a:r>
            <a:endParaRPr lang="en-US" altLang="zh-CN" sz="2800" b="1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日前我国采用三相三线制和三相四线制供电</a:t>
            </a:r>
            <a:r>
              <a:rPr lang="zh-CN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方式</a:t>
            </a: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en-US" altLang="zh-CN" sz="28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zh-CN" altLang="en-US" sz="28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触电几种方式</a:t>
            </a:r>
            <a:r>
              <a:rPr lang="en-US" altLang="zh-CN" sz="28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:</a:t>
            </a:r>
            <a:endParaRPr lang="zh-CN" altLang="en-US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）两相触电 </a:t>
            </a:r>
            <a:endParaRPr lang="en-US" altLang="zh-CN" sz="28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）单相触电</a:t>
            </a:r>
            <a:endParaRPr lang="zh-CN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）跨步触电</a:t>
            </a:r>
            <a:endParaRPr lang="zh-CN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）接触正常不带电而异常带电的设备触电</a:t>
            </a:r>
            <a:endParaRPr lang="zh-CN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361315"/>
            <a:ext cx="9046210" cy="521970"/>
            <a:chOff x="164" y="569"/>
            <a:chExt cx="14246" cy="822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82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单元6.3　 安全用电</a:t>
              </a:r>
              <a:endParaRPr kumimoji="1"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文本框 4"/>
          <p:cNvSpPr txBox="1"/>
          <p:nvPr/>
        </p:nvSpPr>
        <p:spPr>
          <a:xfrm>
            <a:off x="606425" y="953135"/>
            <a:ext cx="4572000" cy="4660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二、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触电方式及触电急救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607060" y="1795145"/>
            <a:ext cx="4243070" cy="465455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sz="28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 </a:t>
            </a:r>
            <a:r>
              <a:rPr lang="zh-CN" altLang="en-US" sz="28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触电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方式</a:t>
            </a:r>
            <a:r>
              <a:rPr lang="en-US" altLang="zh-CN" sz="2800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:</a:t>
            </a:r>
            <a:endParaRPr lang="zh-CN" altLang="en-US" sz="2800" b="1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）两相</a:t>
            </a: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触电</a:t>
            </a:r>
            <a:endParaRPr lang="en-US" altLang="zh-CN" sz="28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当人的双手或人体的某二部位接触三相电中的两根火线时，人体承受线电压。环路电阻为人体电阻加接触电阻。</a:t>
            </a:r>
            <a:endParaRPr lang="zh-CN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7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8914" y="2118942"/>
            <a:ext cx="3671888" cy="324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104140" y="361315"/>
            <a:ext cx="9046210" cy="521970"/>
            <a:chOff x="164" y="569"/>
            <a:chExt cx="14246" cy="822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82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单元6.3　 安全用电</a:t>
              </a:r>
              <a:endParaRPr kumimoji="1"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文本框 4"/>
          <p:cNvSpPr txBox="1"/>
          <p:nvPr/>
        </p:nvSpPr>
        <p:spPr>
          <a:xfrm>
            <a:off x="607060" y="1177925"/>
            <a:ext cx="4572000" cy="5238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二、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触电方式及触电急救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2980" y="1205945"/>
            <a:ext cx="3167063" cy="272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468313" y="1496854"/>
            <a:ext cx="8229600" cy="352901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．触电方式</a:t>
            </a:r>
            <a:endParaRPr lang="zh-CN" altLang="en-US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）单相触电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>
              <a:buFontTx/>
              <a:buNone/>
            </a:pP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）电源中性点接地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>
              <a:buFontTx/>
              <a:buNone/>
            </a:pP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的单相触电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>
              <a:buFontTx/>
              <a:buNone/>
            </a:pP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(2) 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电源中性点不接地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>
              <a:buFontTx/>
              <a:buNone/>
            </a:pP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的单相触电 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8" name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81054" y="3901599"/>
            <a:ext cx="3240087" cy="227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104140" y="361315"/>
            <a:ext cx="9046210" cy="521970"/>
            <a:chOff x="164" y="569"/>
            <a:chExt cx="14246" cy="822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82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单元6.3　 安全用电</a:t>
              </a:r>
              <a:endParaRPr kumimoji="1"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文本框 4"/>
          <p:cNvSpPr txBox="1"/>
          <p:nvPr/>
        </p:nvSpPr>
        <p:spPr>
          <a:xfrm>
            <a:off x="309245" y="1019175"/>
            <a:ext cx="457200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二、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触电方式及触电急救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179388" y="1628775"/>
            <a:ext cx="5489892" cy="428465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．触电方式</a:t>
            </a:r>
            <a:endParaRPr lang="zh-CN" altLang="en-US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）跨步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触电</a:t>
            </a:r>
            <a:endParaRPr lang="en-US" altLang="zh-CN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zh-CN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跨步触电：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指在接地点附近，由两脚之间的跨步电压引起的触电事故</a:t>
            </a:r>
            <a:r>
              <a:rPr lang="zh-CN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en-US" altLang="zh-CN" sz="28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zh-CN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跨步电压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指人站在地上具有不同对地电压的两点，在人的两脚之间所承受的电压差。</a:t>
            </a:r>
            <a:endParaRPr lang="zh-CN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7880" y="2587013"/>
            <a:ext cx="2946709" cy="2781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单元6.3　 安全用电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文本框 4"/>
          <p:cNvSpPr txBox="1"/>
          <p:nvPr/>
        </p:nvSpPr>
        <p:spPr>
          <a:xfrm>
            <a:off x="104140" y="859790"/>
            <a:ext cx="457200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二、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触电方式及触电急救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471201" y="1628775"/>
            <a:ext cx="8151724" cy="352901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．触电方式</a:t>
            </a:r>
            <a:endParaRPr lang="zh-CN" altLang="en-US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en-US" altLang="zh-CN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）接触正常不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带电而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异常带电的设备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触电</a:t>
            </a:r>
            <a:endParaRPr lang="en-US" altLang="zh-CN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 algn="just">
              <a:buNone/>
            </a:pPr>
            <a:r>
              <a:rPr lang="en-US" altLang="zh-CN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 </a:t>
            </a:r>
            <a:r>
              <a:rPr lang="zh-CN" altLang="zh-CN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电机</a:t>
            </a:r>
            <a:r>
              <a:rPr lang="zh-CN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的外壳本来是不带电的，由于绕组绝缘损坏而与外壳相接触，使它也带电。人手触及带电的电机或其它电气设备外壳，相当于单相触电。</a:t>
            </a:r>
            <a:endParaRPr lang="zh-CN" altLang="zh-CN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单元6.3　 安全用电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文本框 4"/>
          <p:cNvSpPr txBox="1"/>
          <p:nvPr/>
        </p:nvSpPr>
        <p:spPr>
          <a:xfrm>
            <a:off x="104140" y="859790"/>
            <a:ext cx="457200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二、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触电方式及触电急救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179388" y="1628775"/>
            <a:ext cx="8229600" cy="352901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．触电急救 </a:t>
            </a:r>
            <a:endParaRPr lang="zh-CN" altLang="en-US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）人工呼吸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/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）心脏按摩法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18" name="Object 15"/>
          <p:cNvGraphicFramePr>
            <a:graphicFrameLocks noChangeAspect="1"/>
          </p:cNvGraphicFramePr>
          <p:nvPr/>
        </p:nvGraphicFramePr>
        <p:xfrm>
          <a:off x="4373563" y="1809814"/>
          <a:ext cx="3959225" cy="290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name="位图图像" r:id="rId3" imgW="1014730" imgH="745490" progId="Paint.Picture">
                  <p:embed/>
                </p:oleObj>
              </mc:Choice>
              <mc:Fallback>
                <p:oleObj name="位图图像" r:id="rId3" imgW="1014730" imgH="745490" progId="Paint.Picture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3563" y="1809814"/>
                        <a:ext cx="3959225" cy="2906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单元6.3　 安全用电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文本框 4"/>
          <p:cNvSpPr txBox="1"/>
          <p:nvPr/>
        </p:nvSpPr>
        <p:spPr>
          <a:xfrm>
            <a:off x="104140" y="859790"/>
            <a:ext cx="457200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二、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触电方式及触电急救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468313" y="1484313"/>
            <a:ext cx="8229600" cy="453707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防止触电的方法有：</a:t>
            </a:r>
            <a:endParaRPr lang="zh-CN" altLang="en-US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绝缘和隔离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(1)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电气设备的正常带电部分与正常不带电部分之间应有较好的绝缘，并经常巡视和及时检修。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(2)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裸导线和高压设备用遮栏隔离，使人不能接近带电部分。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(3)  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当有人在线路上检修时，在该线路的电源开关上挂一个“有人工作，禁止合闸”的牌子，在检修线路上接地线并禁止按约定时间合闸。 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单元6.3　 安全用电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文本框 4"/>
          <p:cNvSpPr txBox="1"/>
          <p:nvPr/>
        </p:nvSpPr>
        <p:spPr>
          <a:xfrm>
            <a:off x="104140" y="859790"/>
            <a:ext cx="4572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三、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保护接零和保护接地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468312" y="1484313"/>
            <a:ext cx="8008046" cy="453707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．保护接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零</a:t>
            </a:r>
            <a:endParaRPr lang="en-US" altLang="zh-CN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将电气设备的金属外壳或框架与系统的零线（或称中性线）相接，称</a:t>
            </a:r>
            <a:r>
              <a:rPr lang="zh-CN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保护接零</a:t>
            </a:r>
            <a:r>
              <a:rPr lang="zh-CN" altLang="zh-CN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en-US" altLang="zh-CN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zh-CN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一般</a:t>
            </a:r>
            <a:r>
              <a:rPr lang="zh-CN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适用于</a:t>
            </a:r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l000V</a:t>
            </a:r>
            <a:r>
              <a:rPr lang="zh-CN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以下中线接地良好的三相四线制系统</a:t>
            </a:r>
            <a:r>
              <a:rPr lang="zh-CN" altLang="zh-CN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中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单元6.3　 安全用电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文本框 4"/>
          <p:cNvSpPr txBox="1"/>
          <p:nvPr/>
        </p:nvSpPr>
        <p:spPr>
          <a:xfrm>
            <a:off x="104140" y="859790"/>
            <a:ext cx="4572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三、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保护接零和保护接地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468313" y="1484313"/>
            <a:ext cx="4508542" cy="453707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．保护接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零</a:t>
            </a:r>
            <a:endParaRPr lang="en-US" altLang="zh-CN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EF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线为接零线。当电动机某相绕组因绝缘损坏而与机壳连接，形成了单相短路，因有接零保护使该相电源短接，电流很快烧断该相熔断丝或继电保护设备动作，将故障设备从电源切除，外壳不再带电，从而防止了人身触电的可能性。</a:t>
            </a:r>
            <a:endParaRPr lang="zh-CN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6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6855" y="1880260"/>
            <a:ext cx="3743904" cy="381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单元6.3　 安全用电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文本框 4"/>
          <p:cNvSpPr txBox="1"/>
          <p:nvPr/>
        </p:nvSpPr>
        <p:spPr>
          <a:xfrm>
            <a:off x="104140" y="859790"/>
            <a:ext cx="4572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三、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保护接零和保护接地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468313" y="1484313"/>
            <a:ext cx="8229600" cy="453707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在采用接零保护时、必须</a:t>
            </a:r>
            <a:r>
              <a:rPr lang="zh-CN" altLang="en-US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注意： </a:t>
            </a:r>
            <a:endParaRPr lang="zh-CN" altLang="en-US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9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(1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）对中点接地的三相四线制系统，电力装置宜采用低压接零保护。而中性点绝缘的系统则不许用保护接零，否则当任一相接地时系统可照常运行，这时接地的火线与大地等电位。于是接地设备的外壳对地电压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中线对地电压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中线对火线的电压。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9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(2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）采用保护接零时，接零导线必须牢固，以防折断脱线。在零线中不允许安装熔断器和开关等设备。为了在相线碰壳时，保护电器可靠地动作，要求接零的导线电阻不要太大。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单元6.3　 安全用电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文本框 4"/>
          <p:cNvSpPr txBox="1"/>
          <p:nvPr/>
        </p:nvSpPr>
        <p:spPr>
          <a:xfrm>
            <a:off x="104140" y="859790"/>
            <a:ext cx="4572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三、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保护接零和保护接地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8"/>
          <p:cNvSpPr txBox="1">
            <a:spLocks noChangeArrowheads="1"/>
          </p:cNvSpPr>
          <p:nvPr/>
        </p:nvSpPr>
        <p:spPr bwMode="auto">
          <a:xfrm>
            <a:off x="458627" y="2669930"/>
            <a:ext cx="8056302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提高发电、供配电可靠性的重要性</a:t>
            </a:r>
            <a:endParaRPr lang="en-US" altLang="zh-CN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电流对人体的影响</a:t>
            </a:r>
            <a:endParaRPr lang="en-US" altLang="zh-CN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供电系统保证安全用电的措施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AutoShape 2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212850" y="1905000"/>
            <a:ext cx="2663190" cy="441325"/>
          </a:xfrm>
          <a:prstGeom prst="roundRect">
            <a:avLst>
              <a:gd name="adj" fmla="val 47681"/>
            </a:avLst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AutoShape 11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863600" y="1719263"/>
            <a:ext cx="777875" cy="777875"/>
          </a:xfrm>
          <a:prstGeom prst="diamond">
            <a:avLst/>
          </a:prstGeom>
          <a:solidFill>
            <a:schemeClr val="accent3"/>
          </a:solidFill>
          <a:ln w="38100">
            <a:solidFill>
              <a:schemeClr val="lt1"/>
            </a:solidFill>
            <a:miter lim="800000"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ko-KR" sz="2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ko-KR" sz="2800" b="1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27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52270" y="1875155"/>
            <a:ext cx="2245995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600" b="1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dobe 黑体 Std R" pitchFamily="34" charset="-122"/>
              </a:rPr>
              <a:t>本项目知识点</a:t>
            </a:r>
            <a:endParaRPr kumimoji="1" lang="zh-CN" altLang="en-US" sz="2600" b="1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cs typeface="Adobe 黑体 Std R" pitchFamily="34" charset="-122"/>
            </a:endParaRPr>
          </a:p>
        </p:txBody>
      </p:sp>
      <p:sp>
        <p:nvSpPr>
          <p:cNvPr id="2" name="Rectangle 2"/>
          <p:cNvSpPr txBox="1"/>
          <p:nvPr>
            <p:custDataLst>
              <p:tags r:id="rId5"/>
            </p:custDataLst>
          </p:nvPr>
        </p:nvSpPr>
        <p:spPr>
          <a:xfrm>
            <a:off x="755649" y="96520"/>
            <a:ext cx="7759279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algn="ctr" eaLnBrk="1" hangingPunct="1">
              <a:buClrTx/>
              <a:buSzTx/>
              <a:buFontTx/>
            </a:pPr>
            <a:r>
              <a:rPr lang="zh-CN" altLang="en-US" sz="40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模块六   供电与安全用电</a:t>
            </a:r>
            <a:endParaRPr lang="zh-CN" altLang="en-US" sz="4000" b="1" dirty="0">
              <a:ln w="9525">
                <a:solidFill>
                  <a:schemeClr val="lt1"/>
                </a:solidFill>
                <a:prstDash val="solid"/>
              </a:ln>
              <a:solidFill>
                <a:schemeClr val="dk1"/>
              </a:solidFill>
              <a:effectLst>
                <a:outerShdw blurRad="12700" dist="38100" dir="2700000" algn="tl" rotWithShape="0">
                  <a:schemeClr val="lt1">
                    <a:lumMod val="5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468313" y="1484313"/>
            <a:ext cx="8229600" cy="453707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/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</a:t>
            </a:r>
            <a:r>
              <a:rPr lang="zh-CN" altLang="en-US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工作接地</a:t>
            </a:r>
            <a:endParaRPr lang="en-US" altLang="zh-CN" b="1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609600" indent="-609600"/>
            <a:r>
              <a:rPr lang="zh-CN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电力系统为了运行和安全的需要，常将中性点接地，这种接地方式称</a:t>
            </a:r>
            <a:r>
              <a:rPr lang="zh-CN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工作接地</a:t>
            </a:r>
            <a:r>
              <a:rPr lang="zh-CN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609600" indent="-609600"/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主要目的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609600" indent="-609600"/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）降低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触电电压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609600" indent="-609600"/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）迅速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切断故障设备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609600" indent="-609600"/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）降低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电气设备对地的绝缘水平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单元6.3　 安全用电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文本框 4"/>
          <p:cNvSpPr txBox="1"/>
          <p:nvPr/>
        </p:nvSpPr>
        <p:spPr>
          <a:xfrm>
            <a:off x="104140" y="859790"/>
            <a:ext cx="4572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三、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保护接零和保护接地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468313" y="1484313"/>
            <a:ext cx="8229600" cy="453707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algn="just"/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．保护接地</a:t>
            </a:r>
            <a:endParaRPr lang="zh-CN" altLang="en-US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609600" indent="-609600" algn="just"/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保护接地</a:t>
            </a:r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: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把电气设备的金属外壳、框架等（正常情况下不带电）用接地装置与大地可靠连接，以保护人身安全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en-US" altLang="zh-CN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609600" indent="-609600" algn="just"/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适用于</a:t>
            </a:r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1000V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以下电源中性点不接地的电网和</a:t>
            </a:r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1000V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以上的任何形式电网 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单元6.3　 安全用电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文本框 4"/>
          <p:cNvSpPr txBox="1"/>
          <p:nvPr/>
        </p:nvSpPr>
        <p:spPr>
          <a:xfrm>
            <a:off x="104140" y="859790"/>
            <a:ext cx="4572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三、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保护接零和保护接地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465429" y="1417638"/>
            <a:ext cx="8229600" cy="453707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algn="just"/>
            <a:r>
              <a:rPr lang="en-US" altLang="zh-CN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</a:t>
            </a:r>
            <a:r>
              <a:rPr lang="zh-CN" altLang="en-US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．保护接地</a:t>
            </a:r>
            <a:endParaRPr lang="zh-CN" altLang="en-US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单元6.3　 安全用电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文本框 4"/>
          <p:cNvSpPr txBox="1"/>
          <p:nvPr/>
        </p:nvSpPr>
        <p:spPr>
          <a:xfrm>
            <a:off x="104140" y="859790"/>
            <a:ext cx="4572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三、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保护接零和保护接地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1565" y="2221865"/>
            <a:ext cx="4198620" cy="385318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468313" y="1484313"/>
            <a:ext cx="8229600" cy="453707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保护接地有如下两种情况：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609600" indent="-609600">
              <a:lnSpc>
                <a:spcPct val="9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(1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）当电动机某相绕组的绝缘损坏使外壳带电而外壳未接地的情况下，人体触及外壳，相当于单相触电。此时，接地电流的大小决定于人体电阻和绝缘电阻的大小，当系统绝缘性能下降时，就有触电的危险。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609600" indent="-609600">
              <a:lnSpc>
                <a:spcPct val="9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(2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）当电动机某相绕组的绝缘损坏使外壳带电而外壳接地的情况下，人体触及外壳时，由于人体电阻与接地电阻并联，通常人体电阻远远大于接地电阻，故，通过人体的电流很小，不会有危险。 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单元6.3　 安全用电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文本框 4"/>
          <p:cNvSpPr txBox="1"/>
          <p:nvPr/>
        </p:nvSpPr>
        <p:spPr>
          <a:xfrm>
            <a:off x="104140" y="859790"/>
            <a:ext cx="4572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三、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保护接零和保护接地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393325" y="1377827"/>
            <a:ext cx="8229600" cy="61353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/>
            <a:r>
              <a:rPr lang="zh-CN" altLang="zh-CN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zh-CN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不正确的保护接地、保护接零</a:t>
            </a:r>
            <a:endParaRPr lang="zh-CN" altLang="zh-CN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-184150"/>
            <a:ext cx="30988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/>
        </p:nvGraphicFramePr>
        <p:xfrm>
          <a:off x="1239520" y="2229360"/>
          <a:ext cx="6156960" cy="4088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BMP 图像" r:id="rId4" imgW="1728470" imgH="1147445" progId="Paint.Picture">
                  <p:embed/>
                </p:oleObj>
              </mc:Choice>
              <mc:Fallback>
                <p:oleObj name="BMP 图像" r:id="rId4" imgW="1728470" imgH="1147445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9520" y="2229360"/>
                        <a:ext cx="6156960" cy="40883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468313" y="1484313"/>
            <a:ext cx="8229600" cy="453707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/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安装接地装置</a:t>
            </a:r>
            <a:r>
              <a:rPr lang="zh-CN" altLang="en-US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时</a:t>
            </a:r>
            <a:r>
              <a:rPr lang="zh-CN" altLang="en-US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注意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事项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609600" indent="-609600">
              <a:buFontTx/>
              <a:buNone/>
            </a:pP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(1) 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同一电源上的电器设备不可一部分设备接零，另一部分接地。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609600" indent="-609600">
              <a:buFontTx/>
              <a:buNone/>
            </a:pP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(2) 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接地装置的安装要严格按照国家有关规定，安装完毕必须进行严格测定接地电阻，以满足完好运行的要求。 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单元6.3　 安全用电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文本框 4"/>
          <p:cNvSpPr txBox="1"/>
          <p:nvPr/>
        </p:nvSpPr>
        <p:spPr>
          <a:xfrm>
            <a:off x="104140" y="859790"/>
            <a:ext cx="4572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三、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保护接零和保护接地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657604" y="1638933"/>
            <a:ext cx="7578147" cy="3046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人体的电阻越（       ）</a:t>
            </a:r>
            <a:r>
              <a:rPr lang="en-US" altLang="zh-CN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,</a:t>
            </a:r>
            <a:r>
              <a:rPr lang="zh-CN" altLang="en-US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通入的电流越小，时间越短，伤害程度也越轻。</a:t>
            </a:r>
            <a:endParaRPr lang="en-US" altLang="zh-CN" sz="32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endParaRPr lang="en-US" altLang="zh-CN" sz="32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A.0</a:t>
            </a:r>
            <a:endParaRPr lang="en-US" altLang="zh-CN" sz="32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B.</a:t>
            </a:r>
            <a:r>
              <a:rPr lang="zh-CN" altLang="en-US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小</a:t>
            </a:r>
            <a:endParaRPr lang="en-US" altLang="zh-CN" sz="32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C.</a:t>
            </a:r>
            <a:r>
              <a:rPr lang="zh-CN" altLang="en-US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大</a:t>
            </a:r>
            <a:endParaRPr lang="zh-CN" altLang="en-US" sz="32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单元6.3　 安全用电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657604" y="1638933"/>
            <a:ext cx="7578147" cy="3046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中性点绝缘的系统不能用（            ）。</a:t>
            </a:r>
            <a:endParaRPr lang="en-US" altLang="zh-CN" sz="32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endParaRPr lang="en-US" altLang="zh-CN" sz="32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A.</a:t>
            </a:r>
            <a:r>
              <a:rPr lang="zh-CN" altLang="en-US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保护接地</a:t>
            </a:r>
            <a:endParaRPr lang="en-US" altLang="zh-CN" sz="32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B.</a:t>
            </a:r>
            <a:r>
              <a:rPr lang="zh-CN" altLang="en-US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工作接地</a:t>
            </a:r>
            <a:endParaRPr lang="en-US" altLang="zh-CN" sz="32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C.</a:t>
            </a:r>
            <a:r>
              <a:rPr lang="zh-CN" altLang="en-US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保护接零</a:t>
            </a:r>
            <a:endParaRPr lang="en-US" altLang="zh-CN" sz="32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endParaRPr lang="en-US" altLang="zh-CN" sz="32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单元6.3　 安全用电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468313" y="1628775"/>
            <a:ext cx="8207375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在使用电气设备和家用电器时，为了确保操作者或使用者的人身安全和设备安全，我们必须采取相应的措施，如工作接地、保护接地、保护接零等。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9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对中点接地的三相四线制系统，电力装置宜采用低压接零保护。而中性点绝缘的系统则不许用保护接零，否则当任一相接地时系统可照常运行，这时接地的火线与大地等电位。于是接地设备的外壳对地电压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中线对地电压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中线对火线的电压。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>
              <a:lnSpc>
                <a:spcPct val="90000"/>
              </a:lnSpc>
              <a:buNone/>
            </a:pP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5885" y="414655"/>
            <a:ext cx="9046210" cy="460375"/>
            <a:chOff x="164" y="569"/>
            <a:chExt cx="14246" cy="725"/>
          </a:xfrm>
        </p:grpSpPr>
        <p:sp>
          <p:nvSpPr>
            <p:cNvPr id="13" name="文本框 12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单元6.3　 安全用电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4" name="组合 3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6" name="文本框 15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197" y="2206871"/>
            <a:ext cx="2895951" cy="2621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单元6.3　 安全用电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spAutoFit/>
                </a:bodyPr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732840" y="1308894"/>
            <a:ext cx="8229600" cy="6461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just"/>
            <a:endParaRPr lang="en-US" altLang="zh-CN" sz="2800" b="1" i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17" name="矩形 16"/>
          <p:cNvSpPr/>
          <p:nvPr>
            <p:custDataLst>
              <p:tags r:id="rId3"/>
            </p:custDataLst>
          </p:nvPr>
        </p:nvSpPr>
        <p:spPr>
          <a:xfrm>
            <a:off x="732790" y="1791672"/>
            <a:ext cx="7696144" cy="3846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防火电缆生产工艺：为安全用电筑起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“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防火墙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”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algn="just"/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防火电缆生产工艺的革新为安全用电筑起了坚实的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防火墙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传统电缆在火灾中易燃烧并释放有毒气体，而新型防火电缆采用低烟无卤阻燃聚烯烃、陶瓷化硅橡胶等阻燃材料，结合无卤素设计和耐火层、隔氧层等特殊结构，显著提高了电缆的防火安全性，减少了火灾隐患。其优势包括有效阻止火焰蔓延、降低火灾风险、减少有毒气体释放以及延长电缆使用寿命。防火电缆在高层建筑、公共场所和重要设施中的应用，能够预防电气火灾、减少火灾损失并保障人员安全。</a:t>
            </a:r>
            <a:endParaRPr lang="zh-CN" altLang="en-US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4140" y="361315"/>
            <a:ext cx="9046210" cy="521970"/>
            <a:chOff x="164" y="569"/>
            <a:chExt cx="14246" cy="822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569"/>
              <a:ext cx="12276" cy="82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单元6.3　 安全用电</a:t>
              </a:r>
              <a:r>
                <a:rPr kumimoji="1" lang="en-US" altLang="zh-CN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endParaRPr kumimoji="1" lang="en-US" altLang="zh-CN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3" name="文本框 2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Rectangle 3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600125" y="1042194"/>
            <a:ext cx="8229600" cy="6461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新技术新知识</a:t>
            </a:r>
            <a:endParaRPr lang="zh-CN" altLang="en-US" b="1" i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367643" y="3989228"/>
            <a:ext cx="6767309" cy="942001"/>
          </a:xfrm>
        </p:spPr>
        <p:txBody>
          <a:bodyPr/>
          <a:p>
            <a: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>
                <a:sym typeface="+mn-ea"/>
              </a:rPr>
              <a:t>课堂教学评价</a:t>
            </a:r>
            <a:endParaRPr lang="zh-CN" altLang="en-US" sz="3300" dirty="0">
              <a:solidFill>
                <a:schemeClr val="lt1"/>
              </a:solidFill>
              <a:latin typeface="+mj-lt"/>
              <a:cs typeface="+mj-cs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460375"/>
            <a:chOff x="164" y="569"/>
            <a:chExt cx="14246" cy="725"/>
          </a:xfrm>
        </p:grpSpPr>
        <p:sp>
          <p:nvSpPr>
            <p:cNvPr id="7" name="文本框 6"/>
            <p:cNvSpPr txBox="1"/>
            <p:nvPr/>
          </p:nvSpPr>
          <p:spPr>
            <a:xfrm>
              <a:off x="164" y="569"/>
              <a:ext cx="12276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4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单元6.3　 安全用电</a:t>
              </a:r>
              <a:endParaRPr kumimoji="1" lang="zh-CN" altLang="en-US" sz="24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 rot="0"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0" name="组合 9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5" name="文本框 4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7AAE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2" name="文本框 21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3" name="直接连接符 2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468313" y="2276475"/>
            <a:ext cx="8229600" cy="295275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 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电流对人体的危害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 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触电方式及触电急救 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三、 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保护接零和保护接地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7790" y="325755"/>
            <a:ext cx="9046210" cy="521970"/>
            <a:chOff x="164" y="569"/>
            <a:chExt cx="14246" cy="822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82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单元6.3　 安全用电</a:t>
              </a:r>
              <a:endParaRPr kumimoji="1"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1095375" y="1779905"/>
            <a:ext cx="7356475" cy="352869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触电可分为电伤和电击两类。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电伤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是指因电流的热效应、化学效应或机械效应作用下或熔断器熔断时，对人体外部的伤害，比如皮肤被电流灼伤、金属溅伤、电烙印等。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电击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是电流通过人体使人体的内部器官组织受到损伤，但在外部不留痕迹。 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361315"/>
            <a:ext cx="9046210" cy="521970"/>
            <a:chOff x="164" y="569"/>
            <a:chExt cx="14246" cy="822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82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单元6.3　 安全用电</a:t>
              </a:r>
              <a:endParaRPr kumimoji="1"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文本框 4"/>
          <p:cNvSpPr txBox="1"/>
          <p:nvPr/>
        </p:nvSpPr>
        <p:spPr>
          <a:xfrm>
            <a:off x="468630" y="1115695"/>
            <a:ext cx="457200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一、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电流对人体的危害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998220" y="2009140"/>
            <a:ext cx="7576820" cy="352869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触电的伤亡程度主要决定于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通过人体的电流大小、途径和时间</a:t>
            </a: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en-US" altLang="zh-CN" sz="28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人体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的电阻越大，通入的电流越小，时间越短，伤害程度也越轻。</a:t>
            </a:r>
            <a:r>
              <a:rPr lang="zh-CN" altLang="en-US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zh-CN" altLang="en-US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361315"/>
            <a:ext cx="9046210" cy="521970"/>
            <a:chOff x="164" y="569"/>
            <a:chExt cx="14246" cy="822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82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单元6.3　 安全用电</a:t>
              </a:r>
              <a:endParaRPr kumimoji="1"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文本框 4"/>
          <p:cNvSpPr txBox="1"/>
          <p:nvPr/>
        </p:nvSpPr>
        <p:spPr>
          <a:xfrm>
            <a:off x="633730" y="1195705"/>
            <a:ext cx="4572000" cy="59817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一、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电流对人体的危害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671830" y="1700530"/>
            <a:ext cx="8078470" cy="352869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．人体电阻的大小</a:t>
            </a:r>
            <a:endParaRPr lang="zh-CN" altLang="en-US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根据研究结果，当人体的皮肤处于干燥、清洁和无损的情况下，人体电阻值约为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10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～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100KΩ </a:t>
            </a: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en-US" altLang="zh-CN" sz="28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在潮湿、皮肤受到损伤或沾有金属导电粉尘等其它不利条件下，人体电阻值可降为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800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～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1000Ω</a:t>
            </a:r>
            <a:r>
              <a:rPr lang="zh-CN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361315"/>
            <a:ext cx="9046210" cy="521970"/>
            <a:chOff x="164" y="569"/>
            <a:chExt cx="14246" cy="822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82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单元6.3　 安全用电</a:t>
              </a:r>
              <a:endParaRPr kumimoji="1"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文本框 4"/>
          <p:cNvSpPr txBox="1"/>
          <p:nvPr/>
        </p:nvSpPr>
        <p:spPr>
          <a:xfrm>
            <a:off x="748665" y="1045210"/>
            <a:ext cx="457200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一、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电流对人体的危害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671513" y="1854835"/>
            <a:ext cx="8229600" cy="448468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．电流</a:t>
            </a: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电压的大小</a:t>
            </a:r>
            <a:endParaRPr lang="zh-CN" altLang="en-US" sz="28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从电击的观点看，频率为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25~300Hz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的工频交流电最危险</a:t>
            </a: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en-US" altLang="zh-CN" sz="28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当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频率为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50Hz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时，如果通过人体的电流在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100mA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时，就能使人致命</a:t>
            </a:r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；</a:t>
            </a:r>
            <a:endParaRPr lang="en-US" altLang="zh-CN" sz="28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en-US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当频率为</a:t>
            </a:r>
            <a:r>
              <a:rPr lang="en-US" altLang="zh-CN" sz="28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30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～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50mA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电流通过人体心脏只要很短的时间，就会让人窒息，心脏停止跳动。 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361315"/>
            <a:ext cx="9046210" cy="521970"/>
            <a:chOff x="164" y="569"/>
            <a:chExt cx="14246" cy="822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82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单元6.3　 安全用电</a:t>
              </a:r>
              <a:endParaRPr kumimoji="1"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文本框 4"/>
          <p:cNvSpPr txBox="1"/>
          <p:nvPr/>
        </p:nvSpPr>
        <p:spPr>
          <a:xfrm>
            <a:off x="756920" y="1089025"/>
            <a:ext cx="4572000" cy="4902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一、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电流对人体的危害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468313" y="1700213"/>
            <a:ext cx="8229600" cy="352901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．触电原因 </a:t>
            </a:r>
            <a:endParaRPr lang="zh-CN" altLang="en-US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）设备末及时检修，引起设备漏电而产生触电。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）缺乏安全用电常识。如有的小孩爬上铁塔取雀蛋，有人用手接触电或用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220V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验电笔检查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6kV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线路是否有电等引起触电。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）缺乏必要的安全措施或安全工具。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）工作疏忽、思想麻痹、违反安全规定引起触电  这类事故极多。 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140" y="361315"/>
            <a:ext cx="9046210" cy="521970"/>
            <a:chOff x="164" y="569"/>
            <a:chExt cx="14246" cy="822"/>
          </a:xfrm>
        </p:grpSpPr>
        <p:sp>
          <p:nvSpPr>
            <p:cNvPr id="2" name="文本框 1"/>
            <p:cNvSpPr txBox="1"/>
            <p:nvPr/>
          </p:nvSpPr>
          <p:spPr>
            <a:xfrm>
              <a:off x="164" y="569"/>
              <a:ext cx="12276" cy="82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>
                <a:spcBef>
                  <a:spcPct val="50000"/>
                </a:spcBef>
              </a:pPr>
              <a:r>
                <a:rPr kumimoji="1" lang="zh-CN" altLang="en-US" sz="2800" b="1" dirty="0" smtClean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单元6.3　 安全用电</a:t>
              </a:r>
              <a:endParaRPr kumimoji="1"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23" name="组合 22"/>
              <p:cNvGrpSpPr/>
              <p:nvPr/>
            </p:nvGrpSpPr>
            <p:grpSpPr>
              <a:xfrm rot="0"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chemeClr val="accent1">
                              <a:lumMod val="110000"/>
                              <a:satMod val="105000"/>
                              <a:tint val="67000"/>
                            </a:schemeClr>
                          </a:gs>
                          <a:gs pos="50000">
                            <a:schemeClr val="accent1">
                              <a:lumMod val="105000"/>
                              <a:satMod val="103000"/>
                              <a:tint val="73000"/>
                            </a:schemeClr>
                          </a:gs>
                          <a:gs pos="100000">
                            <a:schemeClr val="accent1">
                              <a:lumMod val="105000"/>
                              <a:satMod val="109000"/>
                              <a:tint val="81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  <a:endParaRPr lang="zh-CN" altLang="en-US" sz="2000" b="1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  <a:endParaRPr lang="zh-CN" altLang="en-US" sz="2000" b="1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28" name="直接连接符 27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文本框 4"/>
          <p:cNvSpPr txBox="1"/>
          <p:nvPr/>
        </p:nvSpPr>
        <p:spPr>
          <a:xfrm>
            <a:off x="598170" y="1080770"/>
            <a:ext cx="4572000" cy="5441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二、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触电方式及触电急救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COMBINE_RELATE_SLIDE_ID" val="background20175070_1"/>
  <p:tag name="KSO_WM_TEMPLATE_SUBCATEGORY" val="combine"/>
  <p:tag name="KSO_WM_TEMPLATE_THUMBS_INDEX" val="1、4、5、6、12、13、18、24、30、31、32、33"/>
  <p:tag name="KSO_WM_TAG_VERSION" val="1.0"/>
  <p:tag name="KSO_WM_BEAUTIFY_FLAG" val="#wm#"/>
  <p:tag name="KSO_WM_TEMPLATE_CATEGORY" val="custom"/>
  <p:tag name="KSO_WM_TEMPLATE_INDEX" val="20175908"/>
  <p:tag name="KSO_WM_TEMPLATE_MASTER_TYPE" val="1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29.xml><?xml version="1.0" encoding="utf-8"?>
<p:tagLst xmlns:p="http://schemas.openxmlformats.org/presentationml/2006/main">
  <p:tag name="KSO_WM_BEAUTIFY_FLAG" val=""/>
  <p:tag name="KSO_WM_UNIT_FILL_FORE_SCHEMECOLOR_INDEX_BRIGHTNESS" val="0"/>
  <p:tag name="KSO_WM_UNIT_FILL_FORE_SCHEMECOLOR_INDEX" val="7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31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3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3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5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75908_34*a*1"/>
  <p:tag name="KSO_WM_TEMPLATE_CATEGORY" val="custom"/>
  <p:tag name="KSO_WM_TEMPLATE_INDEX" val="20175908"/>
  <p:tag name="KSO_WM_UNIT_LAYERLEVEL" val="1"/>
  <p:tag name="KSO_WM_TAG_VERSION" val="1.0"/>
  <p:tag name="KSO_WM_BEAUTIFY_FLAG" val="#wm#"/>
  <p:tag name="KSO_WM_UNIT_PRESET_TEXT" val="THANK YOU!"/>
  <p:tag name="KSO_WM_UNIT_TEXT_FILL_FORE_SCHEMECOLOR_INDEX_BRIGHTNESS" val="0"/>
  <p:tag name="KSO_WM_UNIT_TEXT_FILL_FORE_SCHEMECOLOR_INDEX" val="14"/>
  <p:tag name="KSO_WM_UNIT_TEXT_FILL_TYPE" val="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COMBINE_RELATE_SLIDE_ID" val="background20175070_13"/>
  <p:tag name="KSO_WM_SLIDE_ID" val="custom20175908_34"/>
  <p:tag name="KSO_WM_TEMPLATE_SUBCATEGORY" val="0"/>
  <p:tag name="KSO_WM_TEMPLATE_MASTER_TYPE" val="1"/>
  <p:tag name="KSO_WM_TEMPLATE_COLOR_TYPE" val="0"/>
  <p:tag name="KSO_WM_SLIDE_TYPE" val="endPage"/>
  <p:tag name="KSO_WM_SLIDE_ITEM_CNT" val="0"/>
  <p:tag name="KSO_WM_SLIDE_INDEX" val="33"/>
  <p:tag name="KSO_WM_TAG_VERSION" val="1.0"/>
  <p:tag name="KSO_WM_BEAUTIFY_FLAG" val="#wm#"/>
  <p:tag name="KSO_WM_TEMPLATE_CATEGORY" val="custom"/>
  <p:tag name="KSO_WM_TEMPLATE_INDEX" val="20175908"/>
  <p:tag name="KSO_WM_SLIDE_LAYOUT" val="a_f"/>
  <p:tag name="KSO_WM_SLIDE_LAYOUT_CNT" val="1_1"/>
</p:tagLst>
</file>

<file path=ppt/tags/tag191.xml><?xml version="1.0" encoding="utf-8"?>
<p:tagLst xmlns:p="http://schemas.openxmlformats.org/presentationml/2006/main">
  <p:tag name="KSO_WPP_MARK_KEY" val="b047a6f6-948f-48f5-9a12-ee0d6eda6c5f"/>
  <p:tag name="COMMONDATA" val="eyJoZGlkIjoiN2Q2YWFjYjJiZGJlNTVhNGM1YjczNDljNDM2MzAzMWEifQ=="/>
  <p:tag name="commondata" val="eyJoZGlkIjoiODNhYjQxZGU2OWJiYTljMGVkNWMwMzJlN2JlNmY5ZDQifQ==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98D3F5"/>
      </a:dk2>
      <a:lt2>
        <a:srgbClr val="E5F3FC"/>
      </a:lt2>
      <a:accent1>
        <a:srgbClr val="0099CC"/>
      </a:accent1>
      <a:accent2>
        <a:srgbClr val="008FC2"/>
      </a:accent2>
      <a:accent3>
        <a:srgbClr val="0084B8"/>
      </a:accent3>
      <a:accent4>
        <a:srgbClr val="007AAE"/>
      </a:accent4>
      <a:accent5>
        <a:srgbClr val="0070A3"/>
      </a:accent5>
      <a:accent6>
        <a:srgbClr val="006699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3558</Words>
  <Application>WPS 演示</Application>
  <PresentationFormat>全屏显示(4:3)</PresentationFormat>
  <Paragraphs>461</Paragraphs>
  <Slides>30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43" baseType="lpstr">
      <vt:lpstr>Arial</vt:lpstr>
      <vt:lpstr>宋体</vt:lpstr>
      <vt:lpstr>Wingdings</vt:lpstr>
      <vt:lpstr>Calibri</vt:lpstr>
      <vt:lpstr>Arial</vt:lpstr>
      <vt:lpstr>微软雅黑</vt:lpstr>
      <vt:lpstr>黑体</vt:lpstr>
      <vt:lpstr>Adobe 黑体 Std R</vt:lpstr>
      <vt:lpstr>Arial Unicode MS</vt:lpstr>
      <vt:lpstr>第一PPT模板网-WWW.1PPT.COM</vt:lpstr>
      <vt:lpstr>Office 主题</vt:lpstr>
      <vt:lpstr>Paint.Picture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课堂教学评价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雨晴</cp:lastModifiedBy>
  <cp:revision>1222</cp:revision>
  <dcterms:created xsi:type="dcterms:W3CDTF">2015-12-14T01:43:00Z</dcterms:created>
  <dcterms:modified xsi:type="dcterms:W3CDTF">2025-09-04T08:36:47Z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3E673B0E553D46D2AA3557935C0E3946_13</vt:lpwstr>
  </property>
  <property fmtid="{D5CDD505-2E9C-101B-9397-08002B2CF9AE}" pid="3" name="KSOProductBuildVer">
    <vt:lpwstr>2052-12.1.0.22529</vt:lpwstr>
  </property>
</Properties>
</file>